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3" r:id="rId5"/>
    <p:sldId id="264" r:id="rId6"/>
    <p:sldId id="260" r:id="rId7"/>
    <p:sldId id="266"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4/20/2017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6" y="416870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a:t>
            </a:r>
          </a:p>
          <a:p>
            <a:r>
              <a:rPr lang="en-US" sz="3600" dirty="0" smtClean="0">
                <a:solidFill>
                  <a:schemeClr val="accent6">
                    <a:lumMod val="75000"/>
                  </a:schemeClr>
                </a:solidFill>
              </a:rPr>
              <a:t>March 2017 report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6"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17196" y="1217161"/>
            <a:ext cx="11509019" cy="6546407"/>
          </a:xfrm>
          <a:prstGeom prst="rect">
            <a:avLst/>
          </a:prstGeom>
        </p:spPr>
        <p:txBody>
          <a:bodyPr wrap="square">
            <a:spAutoFit/>
          </a:bodyPr>
          <a:lstStyle/>
          <a:p>
            <a:endParaRPr lang="en-US" u="sng" dirty="0" smtClean="0"/>
          </a:p>
          <a:p>
            <a:endParaRPr lang="en-US" u="sng" dirty="0"/>
          </a:p>
          <a:p>
            <a:endParaRPr lang="en-US" u="sng" dirty="0" smtClean="0"/>
          </a:p>
          <a:p>
            <a:endParaRPr lang="en-US" u="sng" dirty="0"/>
          </a:p>
          <a:p>
            <a:endParaRPr lang="en-US" u="sng" dirty="0" smtClean="0"/>
          </a:p>
          <a:p>
            <a:endParaRPr lang="en-US" u="sng" dirty="0"/>
          </a:p>
          <a:p>
            <a:endParaRPr lang="en-US" u="sng" dirty="0" smtClean="0"/>
          </a:p>
          <a:p>
            <a:endParaRPr lang="en-US" u="sng" dirty="0" smtClean="0"/>
          </a:p>
          <a:p>
            <a:r>
              <a:rPr lang="en-US" u="sng" dirty="0" smtClean="0"/>
              <a:t>WIS </a:t>
            </a:r>
            <a:r>
              <a:rPr lang="en-US" u="sng" dirty="0"/>
              <a:t>Portables</a:t>
            </a:r>
          </a:p>
          <a:p>
            <a:r>
              <a:rPr lang="en-US" dirty="0"/>
              <a:t>Modifications have been completed on the two portables for WIS. This included restroom additions and door relocations to accommodate the restrooms. The current delivery schedule has them arriving at WIS on the 26</a:t>
            </a:r>
            <a:r>
              <a:rPr lang="en-US" baseline="30000" dirty="0"/>
              <a:t>th</a:t>
            </a:r>
            <a:r>
              <a:rPr lang="en-US" dirty="0"/>
              <a:t> of June. Permit approval has been delayed due to an unscheduled loss of the COW plans examiner. The permit and plans were sent to the </a:t>
            </a:r>
            <a:r>
              <a:rPr lang="en-US" dirty="0" smtClean="0"/>
              <a:t>City </a:t>
            </a:r>
            <a:r>
              <a:rPr lang="en-US" dirty="0"/>
              <a:t>of </a:t>
            </a:r>
            <a:r>
              <a:rPr lang="en-US" dirty="0" smtClean="0"/>
              <a:t>Battleground, </a:t>
            </a:r>
            <a:r>
              <a:rPr lang="en-US" dirty="0"/>
              <a:t>Department of Building and </a:t>
            </a:r>
            <a:r>
              <a:rPr lang="en-US" dirty="0" smtClean="0"/>
              <a:t>Planning </a:t>
            </a:r>
            <a:r>
              <a:rPr lang="en-US" dirty="0"/>
              <a:t>for approval. Site prep </a:t>
            </a:r>
            <a:r>
              <a:rPr lang="en-US" dirty="0" smtClean="0"/>
              <a:t>is </a:t>
            </a:r>
            <a:r>
              <a:rPr lang="en-US" dirty="0"/>
              <a:t>in progress and I expect to have all utilities roughed in by the time the </a:t>
            </a:r>
            <a:r>
              <a:rPr lang="en-US" dirty="0" smtClean="0"/>
              <a:t>buildings </a:t>
            </a:r>
            <a:r>
              <a:rPr lang="en-US" dirty="0"/>
              <a:t>arrive. </a:t>
            </a:r>
          </a:p>
          <a:p>
            <a:endParaRPr lang="en-US" dirty="0"/>
          </a:p>
          <a:p>
            <a:r>
              <a:rPr lang="en-US" u="sng" dirty="0"/>
              <a:t>Natural Gas</a:t>
            </a:r>
            <a:r>
              <a:rPr lang="en-US" dirty="0"/>
              <a:t> </a:t>
            </a:r>
          </a:p>
          <a:p>
            <a:r>
              <a:rPr lang="en-US" dirty="0" smtClean="0"/>
              <a:t>The </a:t>
            </a:r>
            <a:r>
              <a:rPr lang="en-US" dirty="0"/>
              <a:t>installation of all CO detectors in all of the classrooms that utilize indirect fired natural gas for heating at WPS (1</a:t>
            </a:r>
            <a:r>
              <a:rPr lang="en-US" baseline="30000" dirty="0"/>
              <a:t>st</a:t>
            </a:r>
            <a:r>
              <a:rPr lang="en-US" dirty="0"/>
              <a:t> grade wing) and </a:t>
            </a:r>
            <a:r>
              <a:rPr lang="en-US" dirty="0" smtClean="0"/>
              <a:t>WMS are completed. </a:t>
            </a:r>
            <a:r>
              <a:rPr lang="en-US" dirty="0"/>
              <a:t>Additionally at </a:t>
            </a:r>
            <a:r>
              <a:rPr lang="en-US" dirty="0" smtClean="0"/>
              <a:t>WPS, </a:t>
            </a:r>
            <a:r>
              <a:rPr lang="en-US" dirty="0"/>
              <a:t>the exhaust stacks on the gas fired air handling unit (AHU) were extended 5 feet above the unit to reduce the “short circuiting” of burnt natural gas from entering the clean air intake of the AHU. This has been an ongoing issue at WPS.</a:t>
            </a:r>
          </a:p>
          <a:p>
            <a:endParaRPr lang="en-US" dirty="0"/>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29114" y="1130868"/>
            <a:ext cx="6969215" cy="2031325"/>
          </a:xfrm>
          <a:prstGeom prst="rect">
            <a:avLst/>
          </a:prstGeom>
        </p:spPr>
        <p:txBody>
          <a:bodyPr wrap="square">
            <a:spAutoFit/>
          </a:bodyPr>
          <a:lstStyle/>
          <a:p>
            <a:r>
              <a:rPr lang="en-US" u="sng" dirty="0"/>
              <a:t>Camera System WPS </a:t>
            </a:r>
          </a:p>
          <a:p>
            <a:r>
              <a:rPr lang="en-US" dirty="0"/>
              <a:t> We currently have four cameras up and running on the new camera system at WPS. We are installing cameras as time permits via the maintenance team.  The IT department was a  tremendous help in getting the software loaded and networking the system. As mentioned in last month’s report, we pulled this project in house due to the cost prohibitive nature of contracting this outside of the district .  </a:t>
            </a:r>
            <a:endParaRPr lang="en-US" dirty="0"/>
          </a:p>
        </p:txBody>
      </p:sp>
      <p:pic>
        <p:nvPicPr>
          <p:cNvPr id="6" name="Picture 5"/>
          <p:cNvPicPr>
            <a:picLocks noChangeAspect="1"/>
          </p:cNvPicPr>
          <p:nvPr/>
        </p:nvPicPr>
        <p:blipFill>
          <a:blip r:embed="rId2"/>
          <a:stretch>
            <a:fillRect/>
          </a:stretch>
        </p:blipFill>
        <p:spPr>
          <a:xfrm>
            <a:off x="7563087" y="492778"/>
            <a:ext cx="3074026" cy="2669415"/>
          </a:xfrm>
          <a:prstGeom prst="rect">
            <a:avLst/>
          </a:prstGeom>
        </p:spPr>
      </p:pic>
      <p:sp>
        <p:nvSpPr>
          <p:cNvPr id="7" name="TextBox 6"/>
          <p:cNvSpPr txBox="1"/>
          <p:nvPr/>
        </p:nvSpPr>
        <p:spPr>
          <a:xfrm>
            <a:off x="8058025" y="3162193"/>
            <a:ext cx="2808494" cy="338554"/>
          </a:xfrm>
          <a:prstGeom prst="rect">
            <a:avLst/>
          </a:prstGeom>
          <a:noFill/>
        </p:spPr>
        <p:txBody>
          <a:bodyPr wrap="square" rtlCol="0">
            <a:spAutoFit/>
          </a:bodyPr>
          <a:lstStyle/>
          <a:p>
            <a:r>
              <a:rPr lang="en-US" sz="1600" dirty="0" smtClean="0"/>
              <a:t>Snip from new camera</a:t>
            </a:r>
            <a:endParaRPr lang="en-US" sz="1600" dirty="0"/>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4696" y="1144046"/>
            <a:ext cx="11719775" cy="5632311"/>
          </a:xfrm>
          <a:prstGeom prst="rect">
            <a:avLst/>
          </a:prstGeom>
        </p:spPr>
        <p:txBody>
          <a:bodyPr wrap="square">
            <a:spAutoFit/>
          </a:bodyPr>
          <a:lstStyle/>
          <a:p>
            <a:r>
              <a:rPr lang="en-US" u="sng" dirty="0" smtClean="0"/>
              <a:t>Card </a:t>
            </a:r>
            <a:r>
              <a:rPr lang="en-US" u="sng" dirty="0"/>
              <a:t>key Access </a:t>
            </a:r>
            <a:r>
              <a:rPr lang="en-US" u="sng" dirty="0" smtClean="0"/>
              <a:t>System</a:t>
            </a:r>
            <a:endParaRPr lang="en-US" u="sng" dirty="0"/>
          </a:p>
          <a:p>
            <a:r>
              <a:rPr lang="en-US" dirty="0"/>
              <a:t>Hardware and software installation is complete. We sent the new cards out last week to have the employees 16-17 pictures printed on the cards.  Monday </a:t>
            </a:r>
            <a:r>
              <a:rPr lang="en-US" dirty="0" smtClean="0"/>
              <a:t>WPS </a:t>
            </a:r>
            <a:r>
              <a:rPr lang="en-US" dirty="0"/>
              <a:t>and LRA teams will be trained on the use of the cards and we will activate these two areas on Wednesday. WMS complex and WIS will be next in line. We are also adding “Lockdown” and door release hardware at each reception desk. This will allow the receptionist to quickly override the door schedule and place the office in a secure position in an instant. It also allows the receptionist to release the door when it is off schedule to allow access for persons needing access before the door schedule activates. (substitutes and contractors </a:t>
            </a:r>
            <a:r>
              <a:rPr lang="en-US" dirty="0" smtClean="0"/>
              <a:t>primarily)</a:t>
            </a:r>
          </a:p>
          <a:p>
            <a:endParaRPr lang="en-US" u="sng" dirty="0" smtClean="0"/>
          </a:p>
          <a:p>
            <a:r>
              <a:rPr lang="en-US" u="sng" dirty="0" smtClean="0"/>
              <a:t>Reunification </a:t>
            </a:r>
            <a:r>
              <a:rPr lang="en-US" u="sng" dirty="0"/>
              <a:t>MOU’s</a:t>
            </a:r>
            <a:endParaRPr lang="en-US" dirty="0"/>
          </a:p>
          <a:p>
            <a:r>
              <a:rPr lang="en-US" dirty="0"/>
              <a:t>To date we have only established one Memorandum of Understanding (MOU’s) with the Promise Church of Woodland for off campus reunification. We are currently drafting an MOU with the Kelso Convention Center (already verbally approved, waiting for docs) for a second location and are working with the Lutheran Apostolic church of Woodland for a third location. The Lutheran church will present this to their board 27 April at their meeting.  In the event that a school becomes inhabitable due to a natural or manmade disaster (fire, earthquake natural gas leak etc.) reunification will typically be done at another school in the district. In the off chance that the event was caused by </a:t>
            </a:r>
            <a:r>
              <a:rPr lang="en-US" dirty="0" smtClean="0"/>
              <a:t>a situation </a:t>
            </a:r>
            <a:r>
              <a:rPr lang="en-US" dirty="0"/>
              <a:t>that requires processing by police or police tactical units, or if the event rendered all of the schools in the district unavailable for reunification an off campus reunification would be deployed.     </a:t>
            </a:r>
          </a:p>
          <a:p>
            <a:r>
              <a:rPr lang="en-US" dirty="0"/>
              <a:t> </a:t>
            </a:r>
          </a:p>
          <a:p>
            <a:endParaRPr lang="en-US" u="sng" dirty="0" smtClean="0"/>
          </a:p>
          <a:p>
            <a:endParaRPr lang="en-US" dirty="0"/>
          </a:p>
        </p:txBody>
      </p:sp>
      <p:sp>
        <p:nvSpPr>
          <p:cNvPr id="6" name="TextBox 5"/>
          <p:cNvSpPr txBox="1"/>
          <p:nvPr/>
        </p:nvSpPr>
        <p:spPr>
          <a:xfrm>
            <a:off x="244696" y="399245"/>
            <a:ext cx="3537635" cy="461665"/>
          </a:xfrm>
          <a:prstGeom prst="rect">
            <a:avLst/>
          </a:prstGeom>
          <a:noFill/>
        </p:spPr>
        <p:txBody>
          <a:bodyPr wrap="none" rtlCol="0">
            <a:spAutoFit/>
          </a:bodyPr>
          <a:lstStyle/>
          <a:p>
            <a:r>
              <a:rPr lang="en-US" sz="2400" i="1" dirty="0" smtClean="0"/>
              <a:t>Facilities Report Continued</a:t>
            </a:r>
            <a:endParaRPr lang="en-US" sz="2400" i="1" dirty="0"/>
          </a:p>
        </p:txBody>
      </p:sp>
    </p:spTree>
    <p:extLst>
      <p:ext uri="{BB962C8B-B14F-4D97-AF65-F5344CB8AC3E}">
        <p14:creationId xmlns:p14="http://schemas.microsoft.com/office/powerpoint/2010/main" val="280444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POWER COST AND WORK ORDER STATUS</a:t>
            </a:r>
            <a:endParaRPr lang="en-US" sz="2800" dirty="0"/>
          </a:p>
        </p:txBody>
      </p:sp>
      <p:pic>
        <p:nvPicPr>
          <p:cNvPr id="4" name="Content Placeholder 3"/>
          <p:cNvPicPr>
            <a:picLocks noGrp="1" noChangeAspect="1"/>
          </p:cNvPicPr>
          <p:nvPr>
            <p:ph idx="1"/>
          </p:nvPr>
        </p:nvPicPr>
        <p:blipFill>
          <a:blip r:embed="rId2"/>
          <a:stretch>
            <a:fillRect/>
          </a:stretch>
        </p:blipFill>
        <p:spPr>
          <a:xfrm>
            <a:off x="387440" y="1218968"/>
            <a:ext cx="5413997" cy="3931231"/>
          </a:xfrm>
          <a:prstGeom prst="rect">
            <a:avLst/>
          </a:prstGeom>
        </p:spPr>
      </p:pic>
      <p:pic>
        <p:nvPicPr>
          <p:cNvPr id="6" name="Picture 5"/>
          <p:cNvPicPr>
            <a:picLocks noChangeAspect="1"/>
          </p:cNvPicPr>
          <p:nvPr/>
        </p:nvPicPr>
        <p:blipFill>
          <a:blip r:embed="rId3"/>
          <a:stretch>
            <a:fillRect/>
          </a:stretch>
        </p:blipFill>
        <p:spPr>
          <a:xfrm>
            <a:off x="5941598" y="1218968"/>
            <a:ext cx="5726661" cy="3931231"/>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93" y="119664"/>
            <a:ext cx="10515600" cy="626548"/>
          </a:xfrm>
        </p:spPr>
        <p:txBody>
          <a:bodyPr>
            <a:normAutofit/>
          </a:bodyPr>
          <a:lstStyle/>
          <a:p>
            <a:r>
              <a:rPr lang="en-US" sz="2800" b="1" dirty="0" smtClean="0"/>
              <a:t>FACILITY CHARTS – WATER USAGE- WHS, WIS, WMS, WPS</a:t>
            </a:r>
            <a:endParaRPr lang="en-US" sz="2800" b="1" dirty="0"/>
          </a:p>
        </p:txBody>
      </p:sp>
      <p:sp>
        <p:nvSpPr>
          <p:cNvPr id="3" name="TextBox 2"/>
          <p:cNvSpPr txBox="1"/>
          <p:nvPr/>
        </p:nvSpPr>
        <p:spPr>
          <a:xfrm>
            <a:off x="8317610" y="5801714"/>
            <a:ext cx="3442289" cy="923330"/>
          </a:xfrm>
          <a:prstGeom prst="rect">
            <a:avLst/>
          </a:prstGeom>
          <a:noFill/>
        </p:spPr>
        <p:txBody>
          <a:bodyPr wrap="none" rtlCol="0">
            <a:spAutoFit/>
          </a:bodyPr>
          <a:lstStyle/>
          <a:p>
            <a:r>
              <a:rPr lang="en-US" dirty="0" smtClean="0"/>
              <a:t>Water billed every two months. </a:t>
            </a:r>
          </a:p>
          <a:p>
            <a:r>
              <a:rPr lang="en-US" dirty="0" smtClean="0"/>
              <a:t>Next update will be in May report </a:t>
            </a:r>
          </a:p>
          <a:p>
            <a:r>
              <a:rPr lang="en-US" dirty="0" smtClean="0"/>
              <a:t>for March and April</a:t>
            </a:r>
            <a:endParaRPr lang="en-US" dirty="0"/>
          </a:p>
        </p:txBody>
      </p:sp>
      <p:pic>
        <p:nvPicPr>
          <p:cNvPr id="5" name="Content Placeholder 4"/>
          <p:cNvPicPr>
            <a:picLocks noGrp="1" noChangeAspect="1"/>
          </p:cNvPicPr>
          <p:nvPr>
            <p:ph idx="1"/>
          </p:nvPr>
        </p:nvPicPr>
        <p:blipFill>
          <a:blip r:embed="rId2"/>
          <a:stretch>
            <a:fillRect/>
          </a:stretch>
        </p:blipFill>
        <p:spPr>
          <a:xfrm>
            <a:off x="257793" y="2228608"/>
            <a:ext cx="3496958" cy="2085257"/>
          </a:xfrm>
          <a:prstGeom prst="rect">
            <a:avLst/>
          </a:prstGeom>
        </p:spPr>
      </p:pic>
      <p:pic>
        <p:nvPicPr>
          <p:cNvPr id="8" name="Picture 7"/>
          <p:cNvPicPr>
            <a:picLocks noChangeAspect="1"/>
          </p:cNvPicPr>
          <p:nvPr/>
        </p:nvPicPr>
        <p:blipFill>
          <a:blip r:embed="rId3"/>
          <a:stretch>
            <a:fillRect/>
          </a:stretch>
        </p:blipFill>
        <p:spPr>
          <a:xfrm>
            <a:off x="198859" y="4584880"/>
            <a:ext cx="3555892" cy="2140164"/>
          </a:xfrm>
          <a:prstGeom prst="rect">
            <a:avLst/>
          </a:prstGeom>
        </p:spPr>
      </p:pic>
      <p:pic>
        <p:nvPicPr>
          <p:cNvPr id="9" name="Picture 8"/>
          <p:cNvPicPr>
            <a:picLocks noChangeAspect="1"/>
          </p:cNvPicPr>
          <p:nvPr/>
        </p:nvPicPr>
        <p:blipFill>
          <a:blip r:embed="rId4"/>
          <a:stretch>
            <a:fillRect/>
          </a:stretch>
        </p:blipFill>
        <p:spPr>
          <a:xfrm>
            <a:off x="4277724" y="835310"/>
            <a:ext cx="3206987" cy="1914872"/>
          </a:xfrm>
          <a:prstGeom prst="rect">
            <a:avLst/>
          </a:prstGeom>
        </p:spPr>
      </p:pic>
      <p:pic>
        <p:nvPicPr>
          <p:cNvPr id="10" name="Picture 9"/>
          <p:cNvPicPr>
            <a:picLocks noChangeAspect="1"/>
          </p:cNvPicPr>
          <p:nvPr/>
        </p:nvPicPr>
        <p:blipFill>
          <a:blip r:embed="rId5"/>
          <a:stretch>
            <a:fillRect/>
          </a:stretch>
        </p:blipFill>
        <p:spPr>
          <a:xfrm>
            <a:off x="4277723" y="2846676"/>
            <a:ext cx="3206987" cy="1925044"/>
          </a:xfrm>
          <a:prstGeom prst="rect">
            <a:avLst/>
          </a:prstGeom>
        </p:spPr>
      </p:pic>
      <p:pic>
        <p:nvPicPr>
          <p:cNvPr id="11" name="Picture 10"/>
          <p:cNvPicPr>
            <a:picLocks noChangeAspect="1"/>
          </p:cNvPicPr>
          <p:nvPr/>
        </p:nvPicPr>
        <p:blipFill>
          <a:blip r:embed="rId6"/>
          <a:stretch>
            <a:fillRect/>
          </a:stretch>
        </p:blipFill>
        <p:spPr>
          <a:xfrm>
            <a:off x="4277723" y="4849727"/>
            <a:ext cx="3206987" cy="1930170"/>
          </a:xfrm>
          <a:prstGeom prst="rect">
            <a:avLst/>
          </a:prstGeom>
        </p:spPr>
      </p:pic>
      <p:pic>
        <p:nvPicPr>
          <p:cNvPr id="12" name="Picture 11"/>
          <p:cNvPicPr>
            <a:picLocks noChangeAspect="1"/>
          </p:cNvPicPr>
          <p:nvPr/>
        </p:nvPicPr>
        <p:blipFill>
          <a:blip r:embed="rId7"/>
          <a:stretch>
            <a:fillRect/>
          </a:stretch>
        </p:blipFill>
        <p:spPr>
          <a:xfrm>
            <a:off x="7968321" y="992717"/>
            <a:ext cx="3637965" cy="2183745"/>
          </a:xfrm>
          <a:prstGeom prst="rect">
            <a:avLst/>
          </a:prstGeom>
        </p:spPr>
      </p:pic>
      <p:pic>
        <p:nvPicPr>
          <p:cNvPr id="14" name="Picture 13"/>
          <p:cNvPicPr>
            <a:picLocks noChangeAspect="1"/>
          </p:cNvPicPr>
          <p:nvPr/>
        </p:nvPicPr>
        <p:blipFill>
          <a:blip r:embed="rId8"/>
          <a:stretch>
            <a:fillRect/>
          </a:stretch>
        </p:blipFill>
        <p:spPr>
          <a:xfrm>
            <a:off x="7968321" y="3422968"/>
            <a:ext cx="3598604" cy="2308267"/>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621776" y="467672"/>
            <a:ext cx="10615756" cy="6863417"/>
          </a:xfrm>
          <a:prstGeom prst="rect">
            <a:avLst/>
          </a:prstGeom>
          <a:noFill/>
        </p:spPr>
        <p:txBody>
          <a:bodyPr wrap="square" rtlCol="0">
            <a:spAutoFit/>
          </a:bodyPr>
          <a:lstStyle/>
          <a:p>
            <a:endParaRPr lang="en-US" sz="2000" dirty="0"/>
          </a:p>
          <a:p>
            <a:r>
              <a:rPr lang="en-US" sz="2000" u="sng" dirty="0" smtClean="0"/>
              <a:t>Accidents for the month </a:t>
            </a:r>
          </a:p>
          <a:p>
            <a:r>
              <a:rPr lang="en-US" sz="2000" dirty="0" smtClean="0"/>
              <a:t>There were a total of 14 injuries/incidents in the month of March, 8 student, 6 Staff  </a:t>
            </a:r>
          </a:p>
          <a:p>
            <a:endParaRPr lang="en-US" sz="2000" u="sng" dirty="0" smtClean="0"/>
          </a:p>
          <a:p>
            <a:r>
              <a:rPr lang="en-US" sz="2000" u="sng" dirty="0" smtClean="0"/>
              <a:t>Staff Accidents/Incidents (4)</a:t>
            </a:r>
          </a:p>
          <a:p>
            <a:pPr marL="342900" indent="-342900">
              <a:buFont typeface="Arial" panose="020B0604020202020204" pitchFamily="34" charset="0"/>
              <a:buChar char="•"/>
            </a:pPr>
            <a:r>
              <a:rPr lang="en-US" sz="2000" dirty="0" smtClean="0"/>
              <a:t>WHS – Employee strained back when lifting student</a:t>
            </a:r>
          </a:p>
          <a:p>
            <a:pPr marL="342900" indent="-342900">
              <a:buFont typeface="Arial" panose="020B0604020202020204" pitchFamily="34" charset="0"/>
              <a:buChar char="•"/>
            </a:pPr>
            <a:r>
              <a:rPr lang="en-US" sz="2000" dirty="0"/>
              <a:t>WPS – Student punch IA in wrist</a:t>
            </a:r>
          </a:p>
          <a:p>
            <a:pPr marL="342900" indent="-342900">
              <a:buFont typeface="Arial" panose="020B0604020202020204" pitchFamily="34" charset="0"/>
              <a:buChar char="•"/>
            </a:pPr>
            <a:r>
              <a:rPr lang="en-US" sz="2000" dirty="0"/>
              <a:t>WPS – Student scratched and punched IA during de-escalation </a:t>
            </a:r>
            <a:r>
              <a:rPr lang="en-US" sz="2000" dirty="0" err="1" smtClean="0"/>
              <a:t>activiity</a:t>
            </a:r>
            <a:r>
              <a:rPr lang="en-US" sz="2000" dirty="0" smtClean="0"/>
              <a:t> </a:t>
            </a:r>
            <a:endParaRPr lang="en-US" sz="2000" dirty="0"/>
          </a:p>
          <a:p>
            <a:pPr marL="342900" indent="-342900">
              <a:buFont typeface="Arial" panose="020B0604020202020204" pitchFamily="34" charset="0"/>
              <a:buChar char="•"/>
            </a:pPr>
            <a:r>
              <a:rPr lang="en-US" sz="2000" dirty="0" smtClean="0"/>
              <a:t>WPS – Employee ran into coat hook and bruised arm </a:t>
            </a:r>
          </a:p>
          <a:p>
            <a:pPr marL="342900" indent="-342900">
              <a:buFont typeface="Arial" panose="020B0604020202020204" pitchFamily="34" charset="0"/>
              <a:buChar char="•"/>
            </a:pPr>
            <a:r>
              <a:rPr lang="en-US" sz="2000" dirty="0" smtClean="0"/>
              <a:t>WPS – Employee was kicked in the shin by student during </a:t>
            </a:r>
            <a:r>
              <a:rPr lang="en-US" sz="2000" dirty="0" err="1" smtClean="0"/>
              <a:t>deescaltion</a:t>
            </a:r>
            <a:r>
              <a:rPr lang="en-US" sz="2000" dirty="0" smtClean="0"/>
              <a:t> </a:t>
            </a:r>
          </a:p>
          <a:p>
            <a:pPr marL="342900" indent="-342900">
              <a:buFont typeface="Arial" panose="020B0604020202020204" pitchFamily="34" charset="0"/>
              <a:buChar char="•"/>
            </a:pPr>
            <a:r>
              <a:rPr lang="en-US" sz="2000" dirty="0" smtClean="0"/>
              <a:t>WPS – Employee was kicked in face during de-escalation activity</a:t>
            </a:r>
            <a:endParaRPr lang="en-US" sz="2000" dirty="0"/>
          </a:p>
          <a:p>
            <a:r>
              <a:rPr lang="en-US" sz="2000" u="sng" dirty="0" smtClean="0"/>
              <a:t>Student Accidents/injuries (8) </a:t>
            </a:r>
          </a:p>
          <a:p>
            <a:pPr marL="342900" indent="-342900">
              <a:buFont typeface="Arial" panose="020B0604020202020204" pitchFamily="34" charset="0"/>
              <a:buChar char="•"/>
            </a:pPr>
            <a:r>
              <a:rPr lang="en-US" sz="2000" dirty="0" smtClean="0"/>
              <a:t>WHS – Student injured head when playing soccer – Monitored </a:t>
            </a:r>
          </a:p>
          <a:p>
            <a:pPr marL="342900" indent="-342900">
              <a:buFont typeface="Arial" panose="020B0604020202020204" pitchFamily="34" charset="0"/>
              <a:buChar char="•"/>
            </a:pPr>
            <a:r>
              <a:rPr lang="en-US" sz="2000" dirty="0" smtClean="0"/>
              <a:t>Yale – Student burned hand when soup was spilled in lunchroom after bumping other student</a:t>
            </a:r>
          </a:p>
          <a:p>
            <a:pPr marL="342900" indent="-342900">
              <a:buFont typeface="Arial" panose="020B0604020202020204" pitchFamily="34" charset="0"/>
              <a:buChar char="•"/>
            </a:pPr>
            <a:r>
              <a:rPr lang="en-US" sz="2000" dirty="0" smtClean="0"/>
              <a:t>WIS – Student ran into brick wall and injured knee</a:t>
            </a:r>
          </a:p>
          <a:p>
            <a:pPr marL="342900" indent="-342900">
              <a:buFont typeface="Arial" panose="020B0604020202020204" pitchFamily="34" charset="0"/>
              <a:buChar char="•"/>
            </a:pPr>
            <a:r>
              <a:rPr lang="en-US" sz="2000" dirty="0" smtClean="0"/>
              <a:t>WIS – Student fell off play structure hit head </a:t>
            </a:r>
          </a:p>
          <a:p>
            <a:pPr marL="342900" indent="-342900">
              <a:buFont typeface="Arial" panose="020B0604020202020204" pitchFamily="34" charset="0"/>
              <a:buChar char="•"/>
            </a:pPr>
            <a:r>
              <a:rPr lang="en-US" sz="2000" dirty="0" smtClean="0"/>
              <a:t>WPS – Student fell when chain detached from swing seat   </a:t>
            </a:r>
          </a:p>
          <a:p>
            <a:pPr marL="342900" indent="-342900">
              <a:buFont typeface="Arial" panose="020B0604020202020204" pitchFamily="34" charset="0"/>
              <a:buChar char="•"/>
            </a:pPr>
            <a:r>
              <a:rPr lang="en-US" sz="2000" dirty="0" smtClean="0"/>
              <a:t>WPS – Student had fingers pinched by IA’s knee during de-escalation activity</a:t>
            </a:r>
          </a:p>
          <a:p>
            <a:pPr marL="342900" indent="-342900">
              <a:buFont typeface="Arial" panose="020B0604020202020204" pitchFamily="34" charset="0"/>
              <a:buChar char="•"/>
            </a:pPr>
            <a:r>
              <a:rPr lang="en-US" sz="2000" dirty="0" smtClean="0"/>
              <a:t>WPS – Student had pinky crushed in door, nail removed and 4 stiches</a:t>
            </a:r>
          </a:p>
          <a:p>
            <a:pPr marL="342900" indent="-342900">
              <a:buFont typeface="Arial" panose="020B0604020202020204" pitchFamily="34" charset="0"/>
              <a:buChar char="•"/>
            </a:pPr>
            <a:r>
              <a:rPr lang="en-US" sz="2000" dirty="0" smtClean="0"/>
              <a:t>WPS  - Student reached through bleachers to retrieve toy and got arm stuck momentarily  </a:t>
            </a:r>
          </a:p>
          <a:p>
            <a:endParaRPr lang="en-US" sz="2000" dirty="0"/>
          </a:p>
          <a:p>
            <a:endParaRPr lang="en-US" sz="2000" b="1" u="sng" dirty="0"/>
          </a:p>
        </p:txBody>
      </p:sp>
      <p:sp>
        <p:nvSpPr>
          <p:cNvPr id="5" name="TextBox 4"/>
          <p:cNvSpPr txBox="1"/>
          <p:nvPr/>
        </p:nvSpPr>
        <p:spPr>
          <a:xfrm>
            <a:off x="312110" y="206062"/>
            <a:ext cx="1324080" cy="523220"/>
          </a:xfrm>
          <a:prstGeom prst="rect">
            <a:avLst/>
          </a:prstGeom>
          <a:noFill/>
        </p:spPr>
        <p:txBody>
          <a:bodyPr wrap="none" rtlCol="0">
            <a:spAutoFit/>
          </a:bodyPr>
          <a:lstStyle/>
          <a:p>
            <a:r>
              <a:rPr lang="en-US" sz="2800" i="1" dirty="0" smtClean="0"/>
              <a:t>SAFETY </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0" y="247333"/>
            <a:ext cx="10515600" cy="1325563"/>
          </a:xfrm>
        </p:spPr>
        <p:txBody>
          <a:bodyPr>
            <a:normAutofit/>
          </a:bodyPr>
          <a:lstStyle/>
          <a:p>
            <a:r>
              <a:rPr lang="en-US" sz="3200" i="1" dirty="0" smtClean="0"/>
              <a:t>SAFETY Continued </a:t>
            </a:r>
            <a:endParaRPr lang="en-US" sz="3200" dirty="0"/>
          </a:p>
        </p:txBody>
      </p:sp>
      <p:sp>
        <p:nvSpPr>
          <p:cNvPr id="3" name="Content Placeholder 2"/>
          <p:cNvSpPr>
            <a:spLocks noGrp="1"/>
          </p:cNvSpPr>
          <p:nvPr>
            <p:ph idx="1"/>
          </p:nvPr>
        </p:nvSpPr>
        <p:spPr>
          <a:xfrm>
            <a:off x="269240" y="1572896"/>
            <a:ext cx="11272520" cy="4351338"/>
          </a:xfrm>
        </p:spPr>
        <p:txBody>
          <a:bodyPr>
            <a:normAutofit/>
          </a:bodyPr>
          <a:lstStyle/>
          <a:p>
            <a:r>
              <a:rPr lang="en-US" sz="2000" dirty="0" smtClean="0"/>
              <a:t>Two injuries in the month of March warranted additional follow up activities.</a:t>
            </a:r>
          </a:p>
          <a:p>
            <a:endParaRPr lang="en-US" sz="2000" dirty="0" smtClean="0"/>
          </a:p>
          <a:p>
            <a:pPr marL="514350" indent="-514350">
              <a:buAutoNum type="arabicPeriod"/>
            </a:pPr>
            <a:r>
              <a:rPr lang="en-US" sz="2000" dirty="0" smtClean="0"/>
              <a:t>In the case where the swing disconnected from the chain, a PM was created at all schools for monthly inspections of the playground equipment. This will be automatically generated from the Schooldude CMMS system and will be issued as a work order. A playground inspection form will be completed at each inspection and forwarded back to Facilities for any needed corrections.</a:t>
            </a:r>
          </a:p>
          <a:p>
            <a:pPr marL="514350" indent="-514350">
              <a:buAutoNum type="arabicPeriod"/>
            </a:pPr>
            <a:endParaRPr lang="en-US" sz="2000" dirty="0"/>
          </a:p>
          <a:p>
            <a:pPr marL="514350" indent="-514350">
              <a:buAutoNum type="arabicPeriod"/>
            </a:pPr>
            <a:r>
              <a:rPr lang="en-US" sz="2000" dirty="0" smtClean="0"/>
              <a:t>The incident in which the student had her finger crushed in the door during WCC. Since the door was always propped open we removed the door in it entirety to prevent a repeat of the incident. This door was serving no useful purpose and was not part of a fire rated egress area.   </a:t>
            </a:r>
            <a:endParaRPr lang="en-US" sz="2000" dirty="0"/>
          </a:p>
        </p:txBody>
      </p:sp>
    </p:spTree>
    <p:extLst>
      <p:ext uri="{BB962C8B-B14F-4D97-AF65-F5344CB8AC3E}">
        <p14:creationId xmlns:p14="http://schemas.microsoft.com/office/powerpoint/2010/main" val="275856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6" name="Picture 5"/>
          <p:cNvPicPr>
            <a:picLocks noChangeAspect="1"/>
          </p:cNvPicPr>
          <p:nvPr/>
        </p:nvPicPr>
        <p:blipFill>
          <a:blip r:embed="rId2"/>
          <a:stretch>
            <a:fillRect/>
          </a:stretch>
        </p:blipFill>
        <p:spPr>
          <a:xfrm>
            <a:off x="590762" y="507917"/>
            <a:ext cx="5037878" cy="2786113"/>
          </a:xfrm>
          <a:prstGeom prst="rect">
            <a:avLst/>
          </a:prstGeom>
        </p:spPr>
      </p:pic>
      <p:pic>
        <p:nvPicPr>
          <p:cNvPr id="8" name="Picture 7"/>
          <p:cNvPicPr>
            <a:picLocks noChangeAspect="1"/>
          </p:cNvPicPr>
          <p:nvPr/>
        </p:nvPicPr>
        <p:blipFill>
          <a:blip r:embed="rId3"/>
          <a:stretch>
            <a:fillRect/>
          </a:stretch>
        </p:blipFill>
        <p:spPr>
          <a:xfrm>
            <a:off x="590762" y="3486016"/>
            <a:ext cx="5037878" cy="3036704"/>
          </a:xfrm>
          <a:prstGeom prst="rect">
            <a:avLst/>
          </a:prstGeom>
        </p:spPr>
      </p:pic>
      <p:pic>
        <p:nvPicPr>
          <p:cNvPr id="13" name="Picture 12"/>
          <p:cNvPicPr>
            <a:picLocks noChangeAspect="1"/>
          </p:cNvPicPr>
          <p:nvPr/>
        </p:nvPicPr>
        <p:blipFill>
          <a:blip r:embed="rId4"/>
          <a:stretch>
            <a:fillRect/>
          </a:stretch>
        </p:blipFill>
        <p:spPr>
          <a:xfrm>
            <a:off x="6217920" y="3486016"/>
            <a:ext cx="5197037" cy="3036704"/>
          </a:xfrm>
          <a:prstGeom prst="rect">
            <a:avLst/>
          </a:prstGeom>
        </p:spPr>
      </p:pic>
      <p:pic>
        <p:nvPicPr>
          <p:cNvPr id="14" name="Picture 13"/>
          <p:cNvPicPr>
            <a:picLocks noChangeAspect="1"/>
          </p:cNvPicPr>
          <p:nvPr/>
        </p:nvPicPr>
        <p:blipFill>
          <a:blip r:embed="rId5"/>
          <a:stretch>
            <a:fillRect/>
          </a:stretch>
        </p:blipFill>
        <p:spPr>
          <a:xfrm>
            <a:off x="6217920" y="523221"/>
            <a:ext cx="5197037" cy="2770810"/>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12519</TotalTime>
  <Words>935</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 WATER USAGE- WHS, WIS, WMS, WPS</vt:lpstr>
      <vt:lpstr>PowerPoint Presentation</vt:lpstr>
      <vt:lpstr>SAFETY Continued </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178</cp:revision>
  <dcterms:created xsi:type="dcterms:W3CDTF">2016-04-19T23:51:26Z</dcterms:created>
  <dcterms:modified xsi:type="dcterms:W3CDTF">2017-04-20T18:42:38Z</dcterms:modified>
</cp:coreProperties>
</file>